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3" r:id="rId1"/>
  </p:sldMasterIdLst>
  <p:notesMasterIdLst>
    <p:notesMasterId r:id="rId17"/>
  </p:notesMasterIdLst>
  <p:sldIdLst>
    <p:sldId id="256" r:id="rId2"/>
    <p:sldId id="258" r:id="rId3"/>
    <p:sldId id="257" r:id="rId4"/>
    <p:sldId id="263" r:id="rId5"/>
    <p:sldId id="268" r:id="rId6"/>
    <p:sldId id="267" r:id="rId7"/>
    <p:sldId id="270" r:id="rId8"/>
    <p:sldId id="259" r:id="rId9"/>
    <p:sldId id="265" r:id="rId10"/>
    <p:sldId id="271" r:id="rId11"/>
    <p:sldId id="272" r:id="rId12"/>
    <p:sldId id="273" r:id="rId13"/>
    <p:sldId id="275" r:id="rId14"/>
    <p:sldId id="262"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00CD4-C2A8-1242-9688-934692CB6659}" type="datetimeFigureOut">
              <a:rPr lang="en-US" smtClean="0"/>
              <a:t>4/3/17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F9879-0F1D-5D44-9D22-7D7210F00721}" type="slidenum">
              <a:rPr lang="en-US" smtClean="0"/>
              <a:t>‹#›</a:t>
            </a:fld>
            <a:endParaRPr lang="en-US"/>
          </a:p>
        </p:txBody>
      </p:sp>
    </p:spTree>
    <p:extLst>
      <p:ext uri="{BB962C8B-B14F-4D97-AF65-F5344CB8AC3E}">
        <p14:creationId xmlns:p14="http://schemas.microsoft.com/office/powerpoint/2010/main" val="1979560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a:t>
            </a:r>
            <a:r>
              <a:rPr lang="en-US" baseline="0" dirty="0" smtClean="0"/>
              <a:t> interested in using digital and polarization holography techniques to observe microscopic deformations in materials. I am particularly interested in observing a specific type of deformation called crazing in poly methyl methacrylate, abbreviated PMMA. PMMA is also known as Plexiglas.</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2</a:t>
            </a:fld>
            <a:endParaRPr lang="en-US"/>
          </a:p>
        </p:txBody>
      </p:sp>
    </p:spTree>
    <p:extLst>
      <p:ext uri="{BB962C8B-B14F-4D97-AF65-F5344CB8AC3E}">
        <p14:creationId xmlns:p14="http://schemas.microsoft.com/office/powerpoint/2010/main" val="106048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image of the Fourier Space of the object beam and reference beam 2. Bright spots indicate strong interference between the two beams. When the first reference beam is adjusted so to interfere correctly with the object beam, two more bright spots will be accessible in the first and third quadrant. We used numerical techniques to reconstruct the hologram from the phase information contained in these bright spots.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11</a:t>
            </a:fld>
            <a:endParaRPr lang="en-US"/>
          </a:p>
        </p:txBody>
      </p:sp>
    </p:spTree>
    <p:extLst>
      <p:ext uri="{BB962C8B-B14F-4D97-AF65-F5344CB8AC3E}">
        <p14:creationId xmlns:p14="http://schemas.microsoft.com/office/powerpoint/2010/main" val="73347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the current</a:t>
            </a:r>
            <a:r>
              <a:rPr lang="en-US" baseline="0" dirty="0" smtClean="0"/>
              <a:t> Fourier Space, we were able to reconstruct the hologram to produce three dimensional images of the sample. Here is a topographic image of the PMMA sample with scratches in it. The scratches are about 1 micron deep. </a:t>
            </a:r>
            <a:r>
              <a:rPr lang="en-US" dirty="0" smtClean="0"/>
              <a:t>Here</a:t>
            </a:r>
            <a:r>
              <a:rPr lang="en-US" baseline="0" dirty="0" smtClean="0"/>
              <a:t> is the 3D image of the same sample. This technique clearly shows the depth of the scratches and the peaks that arose next to the scratches. </a:t>
            </a:r>
            <a:endParaRPr lang="en-US" dirty="0" smtClean="0"/>
          </a:p>
          <a:p>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12</a:t>
            </a:fld>
            <a:endParaRPr lang="en-US"/>
          </a:p>
        </p:txBody>
      </p:sp>
    </p:spTree>
    <p:extLst>
      <p:ext uri="{BB962C8B-B14F-4D97-AF65-F5344CB8AC3E}">
        <p14:creationId xmlns:p14="http://schemas.microsoft.com/office/powerpoint/2010/main" val="161681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sample from a different angle.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13</a:t>
            </a:fld>
            <a:endParaRPr lang="en-US"/>
          </a:p>
        </p:txBody>
      </p:sp>
    </p:spTree>
    <p:extLst>
      <p:ext uri="{BB962C8B-B14F-4D97-AF65-F5344CB8AC3E}">
        <p14:creationId xmlns:p14="http://schemas.microsoft.com/office/powerpoint/2010/main" val="24052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not yet reconstructed the first reference wave or analyzed the polarization state using this setup, but both are goals of mine are to be completed over the summer. I believe this technique will be extremely useful in imaging the surface of deformed materials and could be used as a way to test the quality of materials such as PMMA.</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14</a:t>
            </a:fld>
            <a:endParaRPr lang="en-US"/>
          </a:p>
        </p:txBody>
      </p:sp>
    </p:spTree>
    <p:extLst>
      <p:ext uri="{BB962C8B-B14F-4D97-AF65-F5344CB8AC3E}">
        <p14:creationId xmlns:p14="http://schemas.microsoft.com/office/powerpoint/2010/main" val="156920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materials</a:t>
            </a:r>
            <a:r>
              <a:rPr lang="en-US" baseline="0" dirty="0" smtClean="0"/>
              <a:t> undergo crazing including plastics and glasses. Crazing is a type of deformation where a material forms hair-fine strains due to pressure and temperature changes in the environment. </a:t>
            </a:r>
            <a:r>
              <a:rPr lang="en-US" baseline="0" dirty="0" smtClean="0"/>
              <a:t>The details of crazing are difficult to see with the human eye, but will be observable with this experiment. </a:t>
            </a:r>
            <a:r>
              <a:rPr lang="en-US" b="1" baseline="0" dirty="0" smtClean="0"/>
              <a:t>I am focusing on crazing in PMMA in particular because PMMA is used in many technical and industrial fields and crazing diminishes the effectiveness of PMMA.</a:t>
            </a:r>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example of crazing occurs in old airplane windows.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3</a:t>
            </a:fld>
            <a:endParaRPr lang="en-US"/>
          </a:p>
        </p:txBody>
      </p:sp>
    </p:spTree>
    <p:extLst>
      <p:ext uri="{BB962C8B-B14F-4D97-AF65-F5344CB8AC3E}">
        <p14:creationId xmlns:p14="http://schemas.microsoft.com/office/powerpoint/2010/main" val="83924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see the structure of the larger scratches with our eyes, but the fogginess of the Plexiglas airplane window is caused by crazing. Here you can see a window affected by crazing and a new one that has not yet undergone crazing. The visibility through the window on the left is severely affected by crazing. This experiment will allow us to observe the details of how crazing forms in materials such as PMMA and possibly find patterns in the formation of this particular type of deformation.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4</a:t>
            </a:fld>
            <a:endParaRPr lang="en-US"/>
          </a:p>
        </p:txBody>
      </p:sp>
    </p:spTree>
    <p:extLst>
      <p:ext uri="{BB962C8B-B14F-4D97-AF65-F5344CB8AC3E}">
        <p14:creationId xmlns:p14="http://schemas.microsoft.com/office/powerpoint/2010/main" val="175523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observe this deformation by implementing both digital and polarization holography techniques.</a:t>
            </a:r>
            <a:r>
              <a:rPr lang="en-US" baseline="0" dirty="0" smtClean="0"/>
              <a:t> Digital holography is the practice of obtaining and processing holograms digitally, with a charge coupled device, or CCD for short. Digital holography is used for measuring the optical phase data at the surface of a specimen. Numerical and computational reconstruction of this data results in a three dimensional digital image of the sample and gives insight to the surface structure of the sample. I incorporated polarized light into this experiment to also obtain the polarization state at the surface of the specimen.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5</a:t>
            </a:fld>
            <a:endParaRPr lang="en-US"/>
          </a:p>
        </p:txBody>
      </p:sp>
    </p:spTree>
    <p:extLst>
      <p:ext uri="{BB962C8B-B14F-4D97-AF65-F5344CB8AC3E}">
        <p14:creationId xmlns:p14="http://schemas.microsoft.com/office/powerpoint/2010/main" val="191367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a:t>
            </a:r>
            <a:r>
              <a:rPr lang="en-US" baseline="0" dirty="0" smtClean="0"/>
              <a:t> is defined as the orientation of the electric field of the light. In this figure, un-polarized light travels through a polarizing filter or polarizer and becomes linearly polarized. If the polarizer is rotated, it will change the polarization of the light.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6</a:t>
            </a:fld>
            <a:endParaRPr lang="en-US"/>
          </a:p>
        </p:txBody>
      </p:sp>
    </p:spTree>
    <p:extLst>
      <p:ext uri="{BB962C8B-B14F-4D97-AF65-F5344CB8AC3E}">
        <p14:creationId xmlns:p14="http://schemas.microsoft.com/office/powerpoint/2010/main" val="175923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important</a:t>
            </a:r>
            <a:r>
              <a:rPr lang="en-US" baseline="0" dirty="0" smtClean="0"/>
              <a:t> characteristics of polarized light that pertain to my experiment are that light with perpendicular polarizations do not interfere with each other, but light with a polarization of some angle between 0 and 90 degrees will interfere with both perpendicular polarizations.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7</a:t>
            </a:fld>
            <a:endParaRPr lang="en-US"/>
          </a:p>
        </p:txBody>
      </p:sp>
    </p:spTree>
    <p:extLst>
      <p:ext uri="{BB962C8B-B14F-4D97-AF65-F5344CB8AC3E}">
        <p14:creationId xmlns:p14="http://schemas.microsoft.com/office/powerpoint/2010/main" val="421304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constructed a digital holography setup that implements an object beam and two reference beams</a:t>
            </a:r>
            <a:r>
              <a:rPr lang="en-US" baseline="0" dirty="0" smtClean="0"/>
              <a:t> with perpendicular polarizations. I also added a microscope objective to the setup to be able to see the microscopic deformation I described earlier. </a:t>
            </a:r>
            <a:r>
              <a:rPr lang="en-US" baseline="0" dirty="0" smtClean="0"/>
              <a:t>Currently, crazing is imaged with high quality digital cameras, but these methods lack the ability to show the actual depth of the scratches and produce only two dimensional images. This technique will be superior in observing crazing because it will be used to produce three dimensional images of the microscopic scratches and allow for measurements of actual depths of the scratches.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8</a:t>
            </a:fld>
            <a:endParaRPr lang="en-US"/>
          </a:p>
        </p:txBody>
      </p:sp>
    </p:spTree>
    <p:extLst>
      <p:ext uri="{BB962C8B-B14F-4D97-AF65-F5344CB8AC3E}">
        <p14:creationId xmlns:p14="http://schemas.microsoft.com/office/powerpoint/2010/main" val="207832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diagram of the</a:t>
            </a:r>
            <a:r>
              <a:rPr lang="en-US" baseline="0" dirty="0" smtClean="0"/>
              <a:t> experimental setup I built. The laser is a fiber optic collimator specially designed to maintain polarization and has a wavelength of 635 nm. It is split into three separate beams by two beam splitters. The first two beams, R1 and R2 are the reference beams. R1 has a polarization of 0 degrees and R2 has a polarization of 90 degrees. The two reference beams travel to the CCD as shown. The third beam is the object beam. The light travels through an adjustable polarizer, whose angles vary between 0 and 90 degrees. The object beam then travels through the sample and then through the objective to magnify the sample, and to the CCD. </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9</a:t>
            </a:fld>
            <a:endParaRPr lang="en-US"/>
          </a:p>
        </p:txBody>
      </p:sp>
    </p:spTree>
    <p:extLst>
      <p:ext uri="{BB962C8B-B14F-4D97-AF65-F5344CB8AC3E}">
        <p14:creationId xmlns:p14="http://schemas.microsoft.com/office/powerpoint/2010/main" val="395675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Using this</a:t>
            </a:r>
            <a:r>
              <a:rPr lang="en-US" sz="1200" baseline="0" dirty="0" smtClean="0"/>
              <a:t> setup</a:t>
            </a:r>
            <a:r>
              <a:rPr lang="en-US" sz="1200" dirty="0" smtClean="0"/>
              <a:t>, I will image PMMA and use the analysis of the polarization state at the surface of the specimen to determine possible deformations in the sample. This setup is</a:t>
            </a:r>
            <a:r>
              <a:rPr lang="en-US" sz="1200" baseline="0" dirty="0" smtClean="0"/>
              <a:t> unique because it has the ability to analyze both phase data and polarization state at the surface of the specimen, so to obtain a full understanding of surface structure of the PMMA</a:t>
            </a:r>
            <a:endParaRPr lang="en-US" dirty="0"/>
          </a:p>
        </p:txBody>
      </p:sp>
      <p:sp>
        <p:nvSpPr>
          <p:cNvPr id="4" name="Slide Number Placeholder 3"/>
          <p:cNvSpPr>
            <a:spLocks noGrp="1"/>
          </p:cNvSpPr>
          <p:nvPr>
            <p:ph type="sldNum" sz="quarter" idx="10"/>
          </p:nvPr>
        </p:nvSpPr>
        <p:spPr/>
        <p:txBody>
          <a:bodyPr/>
          <a:lstStyle/>
          <a:p>
            <a:fld id="{EEBF9879-0F1D-5D44-9D22-7D7210F00721}" type="slidenum">
              <a:rPr lang="en-US" smtClean="0"/>
              <a:t>10</a:t>
            </a:fld>
            <a:endParaRPr lang="en-US"/>
          </a:p>
        </p:txBody>
      </p:sp>
    </p:spTree>
    <p:extLst>
      <p:ext uri="{BB962C8B-B14F-4D97-AF65-F5344CB8AC3E}">
        <p14:creationId xmlns:p14="http://schemas.microsoft.com/office/powerpoint/2010/main" val="361703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DDBFD1-68DA-C743-AB01-38352E34EB7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DBFD1-68DA-C743-AB01-38352E34EB7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DDBFD1-68DA-C743-AB01-38352E34EB7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DBFD1-68DA-C743-AB01-38352E34EB7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DBFD1-68DA-C743-AB01-38352E34EB7B}"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DDBFD1-68DA-C743-AB01-38352E34EB7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DDBFD1-68DA-C743-AB01-38352E34EB7B}" type="datetimeFigureOut">
              <a:rPr lang="en-US" smtClean="0"/>
              <a:t>4/2/17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83850-0D47-394A-BD0A-91A8AECCB4A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DBFD1-68DA-C743-AB01-38352E34EB7B}" type="datetimeFigureOut">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DBFD1-68DA-C743-AB01-38352E34EB7B}" type="datetimeFigureOut">
              <a:rPr lang="en-US" smtClean="0"/>
              <a:t>4/2/17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DBFD1-68DA-C743-AB01-38352E34EB7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83850-0D47-394A-BD0A-91A8AECCB4A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DBFD1-68DA-C743-AB01-38352E34EB7B}"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83850-0D47-394A-BD0A-91A8AECCB4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BDDBFD1-68DA-C743-AB01-38352E34EB7B}" type="datetimeFigureOut">
              <a:rPr lang="en-US" smtClean="0"/>
              <a:t>4/2/17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483850-0D47-394A-BD0A-91A8AECCB4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Deformation  </a:t>
            </a:r>
            <a:r>
              <a:rPr lang="en-US" dirty="0" smtClean="0"/>
              <a:t>analysis </a:t>
            </a:r>
            <a:r>
              <a:rPr lang="en-US" dirty="0" smtClean="0"/>
              <a:t>of  </a:t>
            </a:r>
            <a:r>
              <a:rPr lang="en-US" dirty="0" smtClean="0"/>
              <a:t>advanced </a:t>
            </a:r>
            <a:r>
              <a:rPr lang="en-US" dirty="0"/>
              <a:t>m</a:t>
            </a:r>
            <a:r>
              <a:rPr lang="en-US" dirty="0" smtClean="0"/>
              <a:t>aterials </a:t>
            </a:r>
            <a:r>
              <a:rPr lang="en-US" dirty="0" smtClean="0"/>
              <a:t> using </a:t>
            </a:r>
            <a:r>
              <a:rPr lang="en-US" dirty="0" smtClean="0"/>
              <a:t>digital </a:t>
            </a:r>
            <a:r>
              <a:rPr lang="en-US" dirty="0" smtClean="0"/>
              <a:t> holography </a:t>
            </a:r>
            <a:endParaRPr lang="en-US" dirty="0"/>
          </a:p>
        </p:txBody>
      </p:sp>
      <p:sp>
        <p:nvSpPr>
          <p:cNvPr id="3" name="Subtitle 2"/>
          <p:cNvSpPr>
            <a:spLocks noGrp="1"/>
          </p:cNvSpPr>
          <p:nvPr>
            <p:ph type="subTitle" idx="1"/>
          </p:nvPr>
        </p:nvSpPr>
        <p:spPr/>
        <p:txBody>
          <a:bodyPr>
            <a:normAutofit/>
          </a:bodyPr>
          <a:lstStyle/>
          <a:p>
            <a:r>
              <a:rPr lang="en-US" dirty="0" smtClean="0"/>
              <a:t>Olivia Thomas </a:t>
            </a:r>
          </a:p>
          <a:p>
            <a:r>
              <a:rPr lang="en-US" dirty="0" smtClean="0"/>
              <a:t>Dr. Christopher Mann, Mentor </a:t>
            </a:r>
          </a:p>
          <a:p>
            <a:r>
              <a:rPr lang="en-US" dirty="0" smtClean="0"/>
              <a:t>Northern Arizona University </a:t>
            </a:r>
            <a:endParaRPr lang="en-US" dirty="0"/>
          </a:p>
        </p:txBody>
      </p:sp>
      <p:pic>
        <p:nvPicPr>
          <p:cNvPr id="4" name="Picture 3" descr="Nasa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61" y="5257800"/>
            <a:ext cx="1465319" cy="1184539"/>
          </a:xfrm>
          <a:prstGeom prst="rect">
            <a:avLst/>
          </a:prstGeom>
        </p:spPr>
      </p:pic>
      <p:pic>
        <p:nvPicPr>
          <p:cNvPr id="5" name="Picture 4" descr="AZSGC_Colo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723" y="5058901"/>
            <a:ext cx="1198712" cy="1600992"/>
          </a:xfrm>
          <a:prstGeom prst="rect">
            <a:avLst/>
          </a:prstGeom>
        </p:spPr>
      </p:pic>
      <p:pic>
        <p:nvPicPr>
          <p:cNvPr id="6" name="Picture 5" descr="thumbnail_NAU_primary_28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948" y="5257800"/>
            <a:ext cx="3279648" cy="1207008"/>
          </a:xfrm>
          <a:prstGeom prst="rect">
            <a:avLst/>
          </a:prstGeom>
        </p:spPr>
      </p:pic>
    </p:spTree>
    <p:extLst>
      <p:ext uri="{BB962C8B-B14F-4D97-AF65-F5344CB8AC3E}">
        <p14:creationId xmlns:p14="http://schemas.microsoft.com/office/powerpoint/2010/main" val="3243600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75"/>
            <a:ext cx="8229600" cy="990600"/>
          </a:xfrm>
        </p:spPr>
        <p:txBody>
          <a:bodyPr/>
          <a:lstStyle/>
          <a:p>
            <a:pPr algn="ctr"/>
            <a:r>
              <a:rPr lang="en-US" dirty="0" smtClean="0">
                <a:solidFill>
                  <a:srgbClr val="FF0000"/>
                </a:solidFill>
              </a:rPr>
              <a:t>Experimental Setup </a:t>
            </a:r>
            <a:endParaRPr lang="en-US" dirty="0">
              <a:solidFill>
                <a:srgbClr val="FF0000"/>
              </a:solidFill>
            </a:endParaRPr>
          </a:p>
        </p:txBody>
      </p:sp>
      <p:pic>
        <p:nvPicPr>
          <p:cNvPr id="4" name="Picture 3" descr="IMG_44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35" y="1154275"/>
            <a:ext cx="7374265" cy="5530699"/>
          </a:xfrm>
          <a:prstGeom prst="rect">
            <a:avLst/>
          </a:prstGeom>
        </p:spPr>
      </p:pic>
    </p:spTree>
    <p:extLst>
      <p:ext uri="{BB962C8B-B14F-4D97-AF65-F5344CB8AC3E}">
        <p14:creationId xmlns:p14="http://schemas.microsoft.com/office/powerpoint/2010/main" val="26159373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Fourier Space </a:t>
            </a:r>
            <a:endParaRPr lang="en-US" dirty="0"/>
          </a:p>
        </p:txBody>
      </p:sp>
      <p:pic>
        <p:nvPicPr>
          <p:cNvPr id="4" name="Picture 3" descr="fourierspa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201" y="1371431"/>
            <a:ext cx="5739618" cy="5486569"/>
          </a:xfrm>
          <a:prstGeom prst="rect">
            <a:avLst/>
          </a:prstGeom>
        </p:spPr>
      </p:pic>
    </p:spTree>
    <p:extLst>
      <p:ext uri="{BB962C8B-B14F-4D97-AF65-F5344CB8AC3E}">
        <p14:creationId xmlns:p14="http://schemas.microsoft.com/office/powerpoint/2010/main" val="334663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of PMMA </a:t>
            </a:r>
            <a:endParaRPr lang="en-US" dirty="0"/>
          </a:p>
        </p:txBody>
      </p:sp>
      <p:pic>
        <p:nvPicPr>
          <p:cNvPr id="4" name="Picture 3" descr="Imag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4644087" cy="3483065"/>
          </a:xfrm>
          <a:prstGeom prst="rect">
            <a:avLst/>
          </a:prstGeom>
        </p:spPr>
      </p:pic>
      <p:pic>
        <p:nvPicPr>
          <p:cNvPr id="5" name="Picture 4" descr="plexi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597" y="3380570"/>
            <a:ext cx="4679403" cy="3477430"/>
          </a:xfrm>
          <a:prstGeom prst="rect">
            <a:avLst/>
          </a:prstGeom>
        </p:spPr>
      </p:pic>
    </p:spTree>
    <p:extLst>
      <p:ext uri="{BB962C8B-B14F-4D97-AF65-F5344CB8AC3E}">
        <p14:creationId xmlns:p14="http://schemas.microsoft.com/office/powerpoint/2010/main" val="359115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Images of PMMA</a:t>
            </a:r>
            <a:endParaRPr lang="en-US" dirty="0"/>
          </a:p>
        </p:txBody>
      </p:sp>
      <p:pic>
        <p:nvPicPr>
          <p:cNvPr id="4" name="Picture 3" descr="plexi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957" y="1524000"/>
            <a:ext cx="7009730" cy="5280622"/>
          </a:xfrm>
          <a:prstGeom prst="rect">
            <a:avLst/>
          </a:prstGeom>
        </p:spPr>
      </p:pic>
    </p:spTree>
    <p:extLst>
      <p:ext uri="{BB962C8B-B14F-4D97-AF65-F5344CB8AC3E}">
        <p14:creationId xmlns:p14="http://schemas.microsoft.com/office/powerpoint/2010/main" val="49520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a:t>
            </a:r>
            <a:r>
              <a:rPr lang="en-US" dirty="0" smtClean="0"/>
              <a:t>Work</a:t>
            </a:r>
            <a:endParaRPr lang="en-US" dirty="0"/>
          </a:p>
        </p:txBody>
      </p:sp>
      <p:sp>
        <p:nvSpPr>
          <p:cNvPr id="3" name="Content Placeholder 2"/>
          <p:cNvSpPr>
            <a:spLocks noGrp="1"/>
          </p:cNvSpPr>
          <p:nvPr>
            <p:ph idx="1"/>
          </p:nvPr>
        </p:nvSpPr>
        <p:spPr>
          <a:xfrm>
            <a:off x="549275" y="1632762"/>
            <a:ext cx="8042276" cy="4343400"/>
          </a:xfrm>
        </p:spPr>
        <p:txBody>
          <a:bodyPr>
            <a:normAutofit/>
          </a:bodyPr>
          <a:lstStyle/>
          <a:p>
            <a:pPr lvl="1"/>
            <a:r>
              <a:rPr lang="en-US" sz="3200" dirty="0" smtClean="0"/>
              <a:t>Reconstruction of both reference beams and object beam</a:t>
            </a:r>
          </a:p>
          <a:p>
            <a:pPr lvl="1"/>
            <a:endParaRPr lang="en-US" sz="3200" dirty="0" smtClean="0"/>
          </a:p>
          <a:p>
            <a:pPr lvl="1"/>
            <a:r>
              <a:rPr lang="en-US" sz="3200" dirty="0" smtClean="0"/>
              <a:t>Analysis of polarization state</a:t>
            </a:r>
          </a:p>
          <a:p>
            <a:pPr lvl="1"/>
            <a:endParaRPr lang="en-US" sz="3200" dirty="0" smtClean="0"/>
          </a:p>
          <a:p>
            <a:pPr lvl="1"/>
            <a:r>
              <a:rPr lang="en-US" sz="3200" dirty="0" smtClean="0"/>
              <a:t>Continuing this summer! </a:t>
            </a:r>
            <a:endParaRPr lang="en-US" sz="3200" dirty="0"/>
          </a:p>
        </p:txBody>
      </p:sp>
    </p:spTree>
    <p:extLst>
      <p:ext uri="{BB962C8B-B14F-4D97-AF65-F5344CB8AC3E}">
        <p14:creationId xmlns:p14="http://schemas.microsoft.com/office/powerpoint/2010/main" val="35644787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I would like to thank Dr. Christopher Mann for his mentorship throughout this project, Ben </a:t>
            </a:r>
            <a:r>
              <a:rPr lang="en-US" sz="2800" dirty="0" err="1" smtClean="0"/>
              <a:t>Thiesing</a:t>
            </a:r>
            <a:r>
              <a:rPr lang="en-US" sz="2800" dirty="0" smtClean="0"/>
              <a:t> for his advice and assistance, Kathleen </a:t>
            </a:r>
            <a:r>
              <a:rPr lang="en-US" sz="2800" dirty="0" err="1" smtClean="0"/>
              <a:t>Stigmon</a:t>
            </a:r>
            <a:r>
              <a:rPr lang="en-US" sz="2800" dirty="0" smtClean="0"/>
              <a:t> and Nadine Barlow for their support, and the NAU NASA Space Grant for funding this research. </a:t>
            </a:r>
            <a:endParaRPr lang="en-US" sz="2800" dirty="0"/>
          </a:p>
        </p:txBody>
      </p:sp>
    </p:spTree>
    <p:extLst>
      <p:ext uri="{BB962C8B-B14F-4D97-AF65-F5344CB8AC3E}">
        <p14:creationId xmlns:p14="http://schemas.microsoft.com/office/powerpoint/2010/main" val="9772646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Interests </a:t>
            </a:r>
            <a:endParaRPr lang="en-US" dirty="0"/>
          </a:p>
        </p:txBody>
      </p:sp>
      <p:sp>
        <p:nvSpPr>
          <p:cNvPr id="3" name="Content Placeholder 2"/>
          <p:cNvSpPr>
            <a:spLocks noGrp="1"/>
          </p:cNvSpPr>
          <p:nvPr>
            <p:ph idx="1"/>
          </p:nvPr>
        </p:nvSpPr>
        <p:spPr/>
        <p:txBody>
          <a:bodyPr>
            <a:noAutofit/>
          </a:bodyPr>
          <a:lstStyle/>
          <a:p>
            <a:r>
              <a:rPr lang="en-US" sz="3200" dirty="0" smtClean="0"/>
              <a:t>Use digital and polarization holography techniques </a:t>
            </a:r>
          </a:p>
          <a:p>
            <a:r>
              <a:rPr lang="en-US" sz="3200" dirty="0" smtClean="0"/>
              <a:t>Observe microscopic deformation and crazing in materials</a:t>
            </a:r>
            <a:endParaRPr lang="en-US" sz="3200" dirty="0" smtClean="0"/>
          </a:p>
          <a:p>
            <a:r>
              <a:rPr lang="en-US" sz="3200" dirty="0" smtClean="0"/>
              <a:t>Specifically, observe </a:t>
            </a:r>
            <a:r>
              <a:rPr lang="en-US" sz="3200" dirty="0" smtClean="0"/>
              <a:t>the polarization state at the surface of </a:t>
            </a:r>
            <a:r>
              <a:rPr lang="en-US" sz="3200" dirty="0" smtClean="0"/>
              <a:t>poly methyl </a:t>
            </a:r>
            <a:r>
              <a:rPr lang="en-US" sz="3200" dirty="0" smtClean="0"/>
              <a:t>methacrylate (PMMA).</a:t>
            </a:r>
          </a:p>
          <a:p>
            <a:r>
              <a:rPr lang="en-US" sz="3200" dirty="0" smtClean="0"/>
              <a:t>Also known as Plexiglas.</a:t>
            </a:r>
            <a:endParaRPr lang="en-US" sz="3200" dirty="0"/>
          </a:p>
        </p:txBody>
      </p:sp>
    </p:spTree>
    <p:extLst>
      <p:ext uri="{BB962C8B-B14F-4D97-AF65-F5344CB8AC3E}">
        <p14:creationId xmlns:p14="http://schemas.microsoft.com/office/powerpoint/2010/main" val="2279002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Crazing </a:t>
            </a:r>
            <a:endParaRPr lang="en-US" dirty="0"/>
          </a:p>
        </p:txBody>
      </p:sp>
      <p:sp>
        <p:nvSpPr>
          <p:cNvPr id="3" name="Content Placeholder 2"/>
          <p:cNvSpPr>
            <a:spLocks noGrp="1"/>
          </p:cNvSpPr>
          <p:nvPr>
            <p:ph idx="1"/>
          </p:nvPr>
        </p:nvSpPr>
        <p:spPr/>
        <p:txBody>
          <a:bodyPr>
            <a:noAutofit/>
          </a:bodyPr>
          <a:lstStyle/>
          <a:p>
            <a:r>
              <a:rPr lang="en-US" sz="3600" dirty="0" smtClean="0"/>
              <a:t>Plastics and glass undergo crazing </a:t>
            </a:r>
            <a:endParaRPr lang="en-US" sz="3600" dirty="0" smtClean="0"/>
          </a:p>
          <a:p>
            <a:r>
              <a:rPr lang="en-US" sz="3600" dirty="0" smtClean="0"/>
              <a:t>Hair-</a:t>
            </a:r>
            <a:r>
              <a:rPr lang="en-US" sz="3600" dirty="0" smtClean="0"/>
              <a:t>fine strains due to pressure and temperature changes in the </a:t>
            </a:r>
            <a:r>
              <a:rPr lang="en-US" sz="3600" dirty="0" smtClean="0"/>
              <a:t>environment</a:t>
            </a:r>
            <a:endParaRPr lang="en-US" sz="3600" dirty="0" smtClean="0"/>
          </a:p>
          <a:p>
            <a:r>
              <a:rPr lang="en-US" sz="3600" dirty="0" smtClean="0"/>
              <a:t>Example: airplane windows </a:t>
            </a:r>
            <a:endParaRPr lang="en-US" sz="3600" dirty="0"/>
          </a:p>
        </p:txBody>
      </p:sp>
    </p:spTree>
    <p:extLst>
      <p:ext uri="{BB962C8B-B14F-4D97-AF65-F5344CB8AC3E}">
        <p14:creationId xmlns:p14="http://schemas.microsoft.com/office/powerpoint/2010/main" val="38431152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airplane window after crazing </a:t>
            </a:r>
            <a:endParaRPr lang="en-US" dirty="0"/>
          </a:p>
        </p:txBody>
      </p:sp>
      <p:pic>
        <p:nvPicPr>
          <p:cNvPr id="4" name="Content Placeholder 3" descr="window_before_after1.jpg"/>
          <p:cNvPicPr>
            <a:picLocks noGrp="1" noChangeAspect="1"/>
          </p:cNvPicPr>
          <p:nvPr>
            <p:ph idx="1"/>
          </p:nvPr>
        </p:nvPicPr>
        <p:blipFill>
          <a:blip r:embed="rId3">
            <a:extLst>
              <a:ext uri="{28A0092B-C50C-407E-A947-70E740481C1C}">
                <a14:useLocalDpi xmlns:a14="http://schemas.microsoft.com/office/drawing/2010/main" val="0"/>
              </a:ext>
            </a:extLst>
          </a:blip>
          <a:srcRect t="10329" b="10329"/>
          <a:stretch>
            <a:fillRect/>
          </a:stretch>
        </p:blipFill>
        <p:spPr/>
      </p:pic>
    </p:spTree>
    <p:extLst>
      <p:ext uri="{BB962C8B-B14F-4D97-AF65-F5344CB8AC3E}">
        <p14:creationId xmlns:p14="http://schemas.microsoft.com/office/powerpoint/2010/main" val="4022473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61465"/>
            <a:ext cx="8042276" cy="707779"/>
          </a:xfrm>
        </p:spPr>
        <p:txBody>
          <a:bodyPr>
            <a:normAutofit/>
          </a:bodyPr>
          <a:lstStyle/>
          <a:p>
            <a:r>
              <a:rPr lang="en-US" dirty="0" smtClean="0"/>
              <a:t>Digital Holography</a:t>
            </a:r>
            <a:endParaRPr lang="en-US" dirty="0"/>
          </a:p>
        </p:txBody>
      </p:sp>
      <p:sp>
        <p:nvSpPr>
          <p:cNvPr id="3" name="Content Placeholder 2"/>
          <p:cNvSpPr>
            <a:spLocks noGrp="1"/>
          </p:cNvSpPr>
          <p:nvPr>
            <p:ph idx="1"/>
          </p:nvPr>
        </p:nvSpPr>
        <p:spPr>
          <a:xfrm>
            <a:off x="549275" y="1521799"/>
            <a:ext cx="8042276" cy="4458103"/>
          </a:xfrm>
        </p:spPr>
        <p:txBody>
          <a:bodyPr>
            <a:normAutofit/>
          </a:bodyPr>
          <a:lstStyle/>
          <a:p>
            <a:r>
              <a:rPr lang="en-US" sz="3200" dirty="0" smtClean="0"/>
              <a:t>Obtain and process holograms digitally, with a CCD (Charge Coupled Device) </a:t>
            </a:r>
          </a:p>
          <a:p>
            <a:r>
              <a:rPr lang="en-US" sz="3200" dirty="0" smtClean="0"/>
              <a:t>Used to measure optical phase data at the surface of a specimen </a:t>
            </a:r>
          </a:p>
          <a:p>
            <a:r>
              <a:rPr lang="en-US" sz="3200" dirty="0" smtClean="0"/>
              <a:t>Results in a 3D image of the specimen</a:t>
            </a:r>
          </a:p>
          <a:p>
            <a:r>
              <a:rPr lang="en-US" sz="3200" dirty="0" smtClean="0"/>
              <a:t>Incorporate polarized light to obtain polarization state at surface of specimen. </a:t>
            </a:r>
            <a:endParaRPr lang="en-US" sz="3200" dirty="0" smtClean="0"/>
          </a:p>
          <a:p>
            <a:pPr marL="0" indent="0">
              <a:buNone/>
            </a:pPr>
            <a:endParaRPr lang="en-US" sz="3200" dirty="0" smtClean="0"/>
          </a:p>
          <a:p>
            <a:pPr marL="0" indent="0">
              <a:buNone/>
            </a:pPr>
            <a:endParaRPr lang="en-US" sz="2600" dirty="0" smtClean="0"/>
          </a:p>
        </p:txBody>
      </p:sp>
    </p:spTree>
    <p:extLst>
      <p:ext uri="{BB962C8B-B14F-4D97-AF65-F5344CB8AC3E}">
        <p14:creationId xmlns:p14="http://schemas.microsoft.com/office/powerpoint/2010/main" val="36234981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n-US" dirty="0"/>
          </a:p>
        </p:txBody>
      </p:sp>
      <p:sp>
        <p:nvSpPr>
          <p:cNvPr id="3" name="Content Placeholder 2"/>
          <p:cNvSpPr>
            <a:spLocks noGrp="1"/>
          </p:cNvSpPr>
          <p:nvPr>
            <p:ph idx="1"/>
          </p:nvPr>
        </p:nvSpPr>
        <p:spPr>
          <a:xfrm>
            <a:off x="549275" y="5176152"/>
            <a:ext cx="8042276" cy="1354550"/>
          </a:xfrm>
        </p:spPr>
        <p:txBody>
          <a:bodyPr>
            <a:normAutofit/>
          </a:bodyPr>
          <a:lstStyle/>
          <a:p>
            <a:pPr marL="0" indent="0">
              <a:buNone/>
            </a:pPr>
            <a:r>
              <a:rPr lang="en-US" sz="3200" dirty="0" smtClean="0"/>
              <a:t>Polarization is the orientation of the electric field. </a:t>
            </a:r>
            <a:endParaRPr lang="en-US" sz="3200" dirty="0"/>
          </a:p>
        </p:txBody>
      </p:sp>
      <p:pic>
        <p:nvPicPr>
          <p:cNvPr id="4" name="Picture 3" descr="qpQw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87" y="1400388"/>
            <a:ext cx="7056004" cy="3607795"/>
          </a:xfrm>
          <a:prstGeom prst="rect">
            <a:avLst/>
          </a:prstGeom>
        </p:spPr>
      </p:pic>
    </p:spTree>
    <p:extLst>
      <p:ext uri="{BB962C8B-B14F-4D97-AF65-F5344CB8AC3E}">
        <p14:creationId xmlns:p14="http://schemas.microsoft.com/office/powerpoint/2010/main" val="2339501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a:t>
            </a:r>
            <a:endParaRPr lang="en-US" dirty="0"/>
          </a:p>
        </p:txBody>
      </p:sp>
      <p:sp>
        <p:nvSpPr>
          <p:cNvPr id="3" name="Content Placeholder 2"/>
          <p:cNvSpPr>
            <a:spLocks noGrp="1"/>
          </p:cNvSpPr>
          <p:nvPr>
            <p:ph idx="1"/>
          </p:nvPr>
        </p:nvSpPr>
        <p:spPr/>
        <p:txBody>
          <a:bodyPr>
            <a:normAutofit/>
          </a:bodyPr>
          <a:lstStyle/>
          <a:p>
            <a:r>
              <a:rPr lang="en-US" sz="3200" dirty="0" smtClean="0"/>
              <a:t>Light with perpendicular polarizations do not interfere with each other </a:t>
            </a:r>
          </a:p>
          <a:p>
            <a:pPr marL="0" indent="0">
              <a:buNone/>
            </a:pPr>
            <a:endParaRPr lang="en-US" sz="3200" dirty="0" smtClean="0"/>
          </a:p>
          <a:p>
            <a:r>
              <a:rPr lang="en-US" sz="3200" dirty="0" smtClean="0"/>
              <a:t>Light with a polarization angle 0 &lt; </a:t>
            </a:r>
            <a:r>
              <a:rPr lang="en-US" sz="3200" dirty="0" err="1" smtClean="0"/>
              <a:t>θ</a:t>
            </a:r>
            <a:r>
              <a:rPr lang="en-US" sz="3200" dirty="0" smtClean="0"/>
              <a:t> &lt; 90 degrees will interfere with both 0 degree polarized light and 90 degree polarized light</a:t>
            </a:r>
            <a:endParaRPr lang="en-US" sz="3200" dirty="0"/>
          </a:p>
        </p:txBody>
      </p:sp>
    </p:spTree>
    <p:extLst>
      <p:ext uri="{BB962C8B-B14F-4D97-AF65-F5344CB8AC3E}">
        <p14:creationId xmlns:p14="http://schemas.microsoft.com/office/powerpoint/2010/main" val="1344188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Investigation</a:t>
            </a:r>
            <a:endParaRPr lang="en-US" dirty="0"/>
          </a:p>
        </p:txBody>
      </p:sp>
      <p:sp>
        <p:nvSpPr>
          <p:cNvPr id="3" name="Content Placeholder 2"/>
          <p:cNvSpPr>
            <a:spLocks noGrp="1"/>
          </p:cNvSpPr>
          <p:nvPr>
            <p:ph idx="1"/>
          </p:nvPr>
        </p:nvSpPr>
        <p:spPr/>
        <p:txBody>
          <a:bodyPr>
            <a:normAutofit/>
          </a:bodyPr>
          <a:lstStyle/>
          <a:p>
            <a:r>
              <a:rPr lang="en-US" sz="3200" dirty="0" smtClean="0"/>
              <a:t>I constructed a digital holography setup that implements an object beam and two reference beams with perpendicular polarizations. </a:t>
            </a:r>
          </a:p>
          <a:p>
            <a:r>
              <a:rPr lang="en-US" sz="3200" dirty="0" smtClean="0"/>
              <a:t>A microscope objective lens was added to the setup to be able to see microscopic deformation. </a:t>
            </a:r>
            <a:endParaRPr lang="en-US" sz="3200" dirty="0"/>
          </a:p>
        </p:txBody>
      </p:sp>
    </p:spTree>
    <p:extLst>
      <p:ext uri="{BB962C8B-B14F-4D97-AF65-F5344CB8AC3E}">
        <p14:creationId xmlns:p14="http://schemas.microsoft.com/office/powerpoint/2010/main" val="3414650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80" y="210066"/>
            <a:ext cx="4937125" cy="955918"/>
          </a:xfrm>
        </p:spPr>
        <p:txBody>
          <a:bodyPr>
            <a:normAutofit/>
          </a:bodyPr>
          <a:lstStyle/>
          <a:p>
            <a:r>
              <a:rPr lang="en-US" sz="4000" dirty="0" smtClean="0">
                <a:solidFill>
                  <a:srgbClr val="FF0000"/>
                </a:solidFill>
              </a:rPr>
              <a:t>Experimental Setup </a:t>
            </a:r>
            <a:endParaRPr lang="en-US" sz="4000" dirty="0">
              <a:solidFill>
                <a:srgbClr val="FF0000"/>
              </a:solidFill>
            </a:endParaRPr>
          </a:p>
        </p:txBody>
      </p:sp>
      <p:pic>
        <p:nvPicPr>
          <p:cNvPr id="5" name="Picture 4" descr="Screen Shot 2017-03-28 at 10.51.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88" y="1165983"/>
            <a:ext cx="7348645" cy="5444119"/>
          </a:xfrm>
          <a:prstGeom prst="rect">
            <a:avLst/>
          </a:prstGeom>
        </p:spPr>
      </p:pic>
    </p:spTree>
    <p:extLst>
      <p:ext uri="{BB962C8B-B14F-4D97-AF65-F5344CB8AC3E}">
        <p14:creationId xmlns:p14="http://schemas.microsoft.com/office/powerpoint/2010/main" val="20844144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9799</TotalTime>
  <Words>1250</Words>
  <Application>Microsoft Macintosh PowerPoint</Application>
  <PresentationFormat>On-screen Show (4:3)</PresentationFormat>
  <Paragraphs>68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Deformation  analysis of  advanced materials  using digital  holography </vt:lpstr>
      <vt:lpstr>My Interests </vt:lpstr>
      <vt:lpstr>Crazing </vt:lpstr>
      <vt:lpstr>An airplane window after crazing </vt:lpstr>
      <vt:lpstr>Digital Holography</vt:lpstr>
      <vt:lpstr>Polarization</vt:lpstr>
      <vt:lpstr>Polarization</vt:lpstr>
      <vt:lpstr>Define Investigation</vt:lpstr>
      <vt:lpstr>Experimental Setup </vt:lpstr>
      <vt:lpstr>Experimental Setup </vt:lpstr>
      <vt:lpstr>Fourier Space </vt:lpstr>
      <vt:lpstr>Analysis of PMMA </vt:lpstr>
      <vt:lpstr>3D Images of PMMA</vt:lpstr>
      <vt:lpstr>Future Work</vt:lpstr>
      <vt:lpstr>Acknowledgements </vt:lpstr>
    </vt:vector>
  </TitlesOfParts>
  <Company>Northern Arizona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Deformation Analysis of Advanced Materials using Digital Holography </dc:title>
  <dc:creator>Olivia Thomas</dc:creator>
  <cp:lastModifiedBy>Olivia Thomas</cp:lastModifiedBy>
  <cp:revision>40</cp:revision>
  <dcterms:created xsi:type="dcterms:W3CDTF">2017-03-05T19:11:36Z</dcterms:created>
  <dcterms:modified xsi:type="dcterms:W3CDTF">2017-04-08T02:58:01Z</dcterms:modified>
</cp:coreProperties>
</file>